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</p:sldIdLst>
  <p:sldSz cy="5143500" cx="9144000"/>
  <p:notesSz cx="6858000" cy="9144000"/>
  <p:embeddedFontLst>
    <p:embeddedFont>
      <p:font typeface="Economica"/>
      <p:regular r:id="rId55"/>
      <p:bold r:id="rId56"/>
      <p:italic r:id="rId57"/>
      <p:boldItalic r:id="rId58"/>
    </p:embeddedFont>
    <p:embeddedFont>
      <p:font typeface="Open Sans"/>
      <p:regular r:id="rId59"/>
      <p:bold r:id="rId60"/>
      <p:italic r:id="rId61"/>
      <p:boldItalic r:id="rId6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OpenSans-boldItalic.fntdata"/><Relationship Id="rId61" Type="http://schemas.openxmlformats.org/officeDocument/2006/relationships/font" Target="fonts/OpenSans-italic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font" Target="fonts/OpenSans-bold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font" Target="fonts/Economica-regular.fntdata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font" Target="fonts/Economica-italic.fntdata"/><Relationship Id="rId12" Type="http://schemas.openxmlformats.org/officeDocument/2006/relationships/slide" Target="slides/slide7.xml"/><Relationship Id="rId56" Type="http://schemas.openxmlformats.org/officeDocument/2006/relationships/font" Target="fonts/Economica-bold.fntdata"/><Relationship Id="rId15" Type="http://schemas.openxmlformats.org/officeDocument/2006/relationships/slide" Target="slides/slide10.xml"/><Relationship Id="rId59" Type="http://schemas.openxmlformats.org/officeDocument/2006/relationships/font" Target="fonts/OpenSans-regular.fntdata"/><Relationship Id="rId14" Type="http://schemas.openxmlformats.org/officeDocument/2006/relationships/slide" Target="slides/slide9.xml"/><Relationship Id="rId58" Type="http://schemas.openxmlformats.org/officeDocument/2006/relationships/font" Target="fonts/Economica-bold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471b0c6326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471b0c6326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471b0c6326_0_3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471b0c6326_0_3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471b0c6326_0_3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471b0c6326_0_3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4836a34b4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4836a34b4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471b0c6326_0_3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471b0c6326_0_3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471b0c6326_0_3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471b0c6326_0_3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471b0c6326_0_3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471b0c6326_0_3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471b0c6326_0_3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471b0c6326_0_3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471b0c6326_0_2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471b0c6326_0_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471b0c6326_0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471b0c6326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471b0c6326_0_3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471b0c6326_0_3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471b0c6326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471b0c6326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471b0c6326_0_3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471b0c6326_0_3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471b0c6326_0_3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471b0c6326_0_3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471b0c6326_0_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471b0c6326_0_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471b0c6326_0_2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471b0c6326_0_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471b0c6326_0_2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471b0c6326_0_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471b0c6326_0_2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471b0c6326_0_2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471b0c6326_0_2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471b0c6326_0_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471b0c6326_0_2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471b0c6326_0_2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471b0c6326_0_2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471b0c6326_0_2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471b0c6326_0_2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471b0c6326_0_2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4836a34b43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4836a34b43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471b0c6326_0_2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471b0c6326_0_2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471b0c6326_0_3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471b0c6326_0_3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471b0c6326_0_3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471b0c6326_0_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471b0c6326_0_3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471b0c6326_0_3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471b0c6326_0_3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471b0c6326_0_3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471b0c6326_0_3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471b0c6326_0_3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471b0c6326_0_4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471b0c6326_0_4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471b0c6326_0_4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471b0c6326_0_4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471b0c6326_0_4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471b0c6326_0_4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471b0c6326_0_4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471b0c6326_0_4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471b0c6326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471b0c6326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471b0c6326_0_4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471b0c6326_0_4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471b0c6326_0_4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471b0c6326_0_4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471b0c6326_0_4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471b0c6326_0_4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471b0c6326_0_4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471b0c6326_0_4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471b0c6326_0_4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471b0c6326_0_4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471b0c6326_0_4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471b0c6326_0_4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471b0c6326_0_2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471b0c6326_0_2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471b0c6326_0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471b0c6326_0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471b0c6326_0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471b0c6326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471b0c6326_0_1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471b0c6326_0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471b0c6326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471b0c6326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471b0c6326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471b0c6326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471b0c6326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471b0c6326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471b0c6326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471b0c6326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471b0c6326_0_2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471b0c6326_0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4013" y="756700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1" name="Google Shape;11;p2"/>
          <p:cNvSpPr/>
          <p:nvPr/>
        </p:nvSpPr>
        <p:spPr>
          <a:xfrm rot="10800000">
            <a:off x="5318350" y="32667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11"/>
          <p:cNvSpPr txBox="1"/>
          <p:nvPr>
            <p:ph hasCustomPrompt="1" type="title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/>
          <p:nvPr>
            <p:ph idx="1" type="body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" name="Google Shape;5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flipH="1">
            <a:off x="7595938" y="4602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7" name="Google Shape;17;p3"/>
          <p:cNvSpPr/>
          <p:nvPr/>
        </p:nvSpPr>
        <p:spPr>
          <a:xfrm flipH="1" rot="10800000">
            <a:off x="466425" y="35583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8" name="Google Shape;18;p3"/>
          <p:cNvSpPr txBox="1"/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5" name="Google Shape;35;p7"/>
          <p:cNvSpPr txBox="1"/>
          <p:nvPr>
            <p:ph idx="1" type="body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6" name="Google Shape;36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8"/>
          <p:cNvSpPr txBox="1"/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0" name="Google Shape;4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4" name="Google Shape;44;p9"/>
          <p:cNvSpPr txBox="1"/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" type="subTitle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idx="1" type="body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/>
        </p:txBody>
      </p:sp>
      <p:sp>
        <p:nvSpPr>
          <p:cNvPr id="50" name="Google Shape;50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lux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console.aws.amazon.com/cloudformation/home?region=us-east-1#/stacks/new?stackName=wildrydes-webapp-2&amp;templateURL=https://s3.amazonaws.com/wildrydes-us-east-1/WebApplication/2_UserManagement/user-management.yaml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hyperlink" Target="https://aws.amazon.com/free/" TargetMode="Externa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0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2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8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0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0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6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8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Relationship Id="rId4" Type="http://schemas.openxmlformats.org/officeDocument/2006/relationships/image" Target="../media/image5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3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4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3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7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6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9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21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22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Relationship Id="rId4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Relationship Id="rId4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Relationship Id="rId4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console.aws.amazon.com/cloudformation/home?region=us-east-1#/stacks/new?stackName=wildrydes-webapp-1&amp;templateURL=https://s3.amazonaws.com/wildrydes-us-east-1/WebApplication/1_StaticWebHosting/webapp-static-hosting.yaml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title"/>
          </p:nvPr>
        </p:nvSpPr>
        <p:spPr>
          <a:xfrm>
            <a:off x="773700" y="1387300"/>
            <a:ext cx="7596600" cy="153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Build a </a:t>
            </a:r>
            <a:r>
              <a:rPr lang="en" sz="4800"/>
              <a:t>Serverless Web Application</a:t>
            </a:r>
            <a:endParaRPr sz="4800"/>
          </a:p>
        </p:txBody>
      </p:sp>
      <p:sp>
        <p:nvSpPr>
          <p:cNvPr id="63" name="Google Shape;63;p13"/>
          <p:cNvSpPr txBox="1"/>
          <p:nvPr>
            <p:ph type="title"/>
          </p:nvPr>
        </p:nvSpPr>
        <p:spPr>
          <a:xfrm>
            <a:off x="773700" y="2439375"/>
            <a:ext cx="7596600" cy="153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with</a:t>
            </a:r>
            <a:r>
              <a:rPr lang="en" sz="2400"/>
              <a:t> AWS Lambda, Amazon API Gateway, Amazon S3, Amazon DynamoDB, and Amazon Cognito</a:t>
            </a:r>
            <a:endParaRPr sz="2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2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Create an S3 Bucket</a:t>
            </a:r>
            <a:endParaRPr/>
          </a:p>
        </p:txBody>
      </p:sp>
      <p:pic>
        <p:nvPicPr>
          <p:cNvPr id="125" name="Google Shape;12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99625"/>
            <a:ext cx="8839197" cy="22846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3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Upload Content</a:t>
            </a:r>
            <a:endParaRPr/>
          </a:p>
        </p:txBody>
      </p:sp>
      <p:pic>
        <p:nvPicPr>
          <p:cNvPr id="131" name="Google Shape;131;p23"/>
          <p:cNvPicPr preferRelativeResize="0"/>
          <p:nvPr/>
        </p:nvPicPr>
        <p:blipFill rotWithShape="1">
          <a:blip r:embed="rId3">
            <a:alphaModFix/>
          </a:blip>
          <a:srcRect b="51136" l="0" r="21445" t="0"/>
          <a:stretch/>
        </p:blipFill>
        <p:spPr>
          <a:xfrm>
            <a:off x="121875" y="1299625"/>
            <a:ext cx="8927626" cy="1908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Upload Content</a:t>
            </a:r>
            <a:endParaRPr/>
          </a:p>
        </p:txBody>
      </p:sp>
      <p:pic>
        <p:nvPicPr>
          <p:cNvPr id="137" name="Google Shape;137;p24"/>
          <p:cNvPicPr preferRelativeResize="0"/>
          <p:nvPr/>
        </p:nvPicPr>
        <p:blipFill rotWithShape="1">
          <a:blip r:embed="rId3">
            <a:alphaModFix/>
          </a:blip>
          <a:srcRect b="15331" l="0" r="26556" t="46001"/>
          <a:stretch/>
        </p:blipFill>
        <p:spPr>
          <a:xfrm>
            <a:off x="123938" y="1506076"/>
            <a:ext cx="8896123" cy="1609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 a Bucket Policy to Allow Public Reads</a:t>
            </a:r>
            <a:endParaRPr/>
          </a:p>
        </p:txBody>
      </p:sp>
      <p:pic>
        <p:nvPicPr>
          <p:cNvPr id="143" name="Google Shape;14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99625"/>
            <a:ext cx="8839201" cy="13802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 a Bucket Policy to Allow Public Reads</a:t>
            </a:r>
            <a:endParaRPr/>
          </a:p>
        </p:txBody>
      </p:sp>
      <p:sp>
        <p:nvSpPr>
          <p:cNvPr id="149" name="Google Shape;149;p26"/>
          <p:cNvSpPr txBox="1"/>
          <p:nvPr/>
        </p:nvSpPr>
        <p:spPr>
          <a:xfrm>
            <a:off x="143400" y="1158175"/>
            <a:ext cx="8846100" cy="38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 "Version": "2012-10-17",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 "Statement": [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     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         "Effect": "Allow",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         "Principal": "*",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         "Action": "s3:GetObject",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         "Resource": "arn:aws:s3:::[YOUR_BUCKET_NAME]/*"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     }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 ]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7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Enable Website Hosting</a:t>
            </a:r>
            <a:endParaRPr/>
          </a:p>
        </p:txBody>
      </p:sp>
      <p:pic>
        <p:nvPicPr>
          <p:cNvPr id="155" name="Google Shape;15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99625"/>
            <a:ext cx="8839200" cy="235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1038" y="152400"/>
            <a:ext cx="7741922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9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Management</a:t>
            </a:r>
            <a:endParaRPr/>
          </a:p>
        </p:txBody>
      </p:sp>
      <p:sp>
        <p:nvSpPr>
          <p:cNvPr id="166" name="Google Shape;166;p29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create an Amazon Cognito user pool to manage your users' accounts. You'll deploy pages that enable customers to register as a new user, verify their email address, and sign into the site.</a:t>
            </a:r>
            <a:endParaRPr/>
          </a:p>
        </p:txBody>
      </p:sp>
      <p:pic>
        <p:nvPicPr>
          <p:cNvPr id="167" name="Google Shape;16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8852" y="2275775"/>
            <a:ext cx="4723650" cy="2637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0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Management</a:t>
            </a:r>
            <a:endParaRPr/>
          </a:p>
        </p:txBody>
      </p:sp>
      <p:sp>
        <p:nvSpPr>
          <p:cNvPr id="173" name="Google Shape;173;p30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skip</a:t>
            </a:r>
            <a:endParaRPr/>
          </a:p>
          <a:p>
            <a:pPr indent="45720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https://console.aws.amazon.com/cloudformation/home?region=us-east-1#/stacks/new?stackName=wildrydes-webapp-2&amp;templateURL=https://s3.amazonaws.com/wildrydes-us-east-1/WebApplication/2_UserManagement/user-management.yaml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Create an Amazon Cognito User Pool</a:t>
            </a:r>
            <a:endParaRPr/>
          </a:p>
        </p:txBody>
      </p:sp>
      <p:pic>
        <p:nvPicPr>
          <p:cNvPr id="179" name="Google Shape;17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99625"/>
            <a:ext cx="8839199" cy="34192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325" y="264825"/>
            <a:ext cx="8723348" cy="4500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2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 an App to Your User Pool</a:t>
            </a:r>
            <a:endParaRPr/>
          </a:p>
        </p:txBody>
      </p:sp>
      <p:pic>
        <p:nvPicPr>
          <p:cNvPr id="185" name="Google Shape;18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99625"/>
            <a:ext cx="8839199" cy="23219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3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Update the config.js File in Your Website Bucket</a:t>
            </a:r>
            <a:endParaRPr/>
          </a:p>
        </p:txBody>
      </p:sp>
      <p:pic>
        <p:nvPicPr>
          <p:cNvPr id="191" name="Google Shape;19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99625"/>
            <a:ext cx="8839203" cy="35595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Serverless Service Backend</a:t>
            </a:r>
            <a:endParaRPr/>
          </a:p>
        </p:txBody>
      </p:sp>
      <p:sp>
        <p:nvSpPr>
          <p:cNvPr id="197" name="Google Shape;197;p34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use AWS Lambda and Amazon DynamoDB to build a backend process for handling requests for your web application</a:t>
            </a:r>
            <a:endParaRPr/>
          </a:p>
        </p:txBody>
      </p:sp>
      <p:pic>
        <p:nvPicPr>
          <p:cNvPr id="198" name="Google Shape;19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7513" y="2019645"/>
            <a:ext cx="5528974" cy="292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Create an Amazon DynamoDB Table</a:t>
            </a:r>
            <a:endParaRPr/>
          </a:p>
        </p:txBody>
      </p:sp>
      <p:pic>
        <p:nvPicPr>
          <p:cNvPr id="204" name="Google Shape;20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913" y="1317813"/>
            <a:ext cx="8788173" cy="2507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Create an IAM Role for Your Lambda function</a:t>
            </a:r>
            <a:endParaRPr/>
          </a:p>
        </p:txBody>
      </p:sp>
      <p:pic>
        <p:nvPicPr>
          <p:cNvPr id="210" name="Google Shape;21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99625"/>
            <a:ext cx="8839199" cy="31309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7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Create an IAM Role for Your Lambda function</a:t>
            </a:r>
            <a:endParaRPr/>
          </a:p>
        </p:txBody>
      </p:sp>
      <p:pic>
        <p:nvPicPr>
          <p:cNvPr id="216" name="Google Shape;21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7375" y="1200350"/>
            <a:ext cx="6689251" cy="3691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8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Create a Lambda Function for Handling Requests</a:t>
            </a:r>
            <a:endParaRPr/>
          </a:p>
        </p:txBody>
      </p:sp>
      <p:pic>
        <p:nvPicPr>
          <p:cNvPr id="222" name="Google Shape;22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9188" y="1147225"/>
            <a:ext cx="7125613" cy="3691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9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Validate Your Implementation</a:t>
            </a:r>
            <a:endParaRPr/>
          </a:p>
        </p:txBody>
      </p:sp>
      <p:pic>
        <p:nvPicPr>
          <p:cNvPr id="228" name="Google Shape;22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99625"/>
            <a:ext cx="8839202" cy="17374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0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Validate Your Implementation</a:t>
            </a:r>
            <a:endParaRPr/>
          </a:p>
        </p:txBody>
      </p:sp>
      <p:sp>
        <p:nvSpPr>
          <p:cNvPr id="234" name="Google Shape;234;p40"/>
          <p:cNvSpPr txBox="1"/>
          <p:nvPr/>
        </p:nvSpPr>
        <p:spPr>
          <a:xfrm>
            <a:off x="408125" y="1224350"/>
            <a:ext cx="7963800" cy="376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/>
              <a:t>{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/>
              <a:t>    "path": "/ride",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/>
              <a:t>    "httpMethod": "POST",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/>
              <a:t>    "headers": {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/>
              <a:t>        "Accept": "*/*",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/>
              <a:t>        "Authorization": "eyJraWQiOiJLTzRVMWZs",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/>
              <a:t>        "content-type": "application/json; charset=UTF-8"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/>
              <a:t>    },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/>
              <a:t>    "queryStringParameters": null,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/>
              <a:t>    "pathParameters": null,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/>
              <a:t>    "requestContext": {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/>
              <a:t>        "authorizer": {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/>
              <a:t>            "claims": {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/>
              <a:t>                "cognito:username": "the_username"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/>
              <a:t>            }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/>
              <a:t>        }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/>
              <a:t>    },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/>
              <a:t>    "body": "{\"PickupLocation\":{\"Latitude\":47.6174755835663,\"Longitude\":-122.28837066650185}}"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/>
              <a:t>}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4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Validate Your Implementation</a:t>
            </a:r>
            <a:endParaRPr/>
          </a:p>
        </p:txBody>
      </p:sp>
      <p:pic>
        <p:nvPicPr>
          <p:cNvPr id="240" name="Google Shape;24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5813" y="1147225"/>
            <a:ext cx="8152387" cy="3691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23900"/>
            <a:ext cx="8839196" cy="3995896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5"/>
          <p:cNvSpPr txBox="1"/>
          <p:nvPr/>
        </p:nvSpPr>
        <p:spPr>
          <a:xfrm>
            <a:off x="152400" y="260975"/>
            <a:ext cx="2533800" cy="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https://aws.amazon.com/free/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42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Deploy a RESTful API</a:t>
            </a:r>
            <a:endParaRPr/>
          </a:p>
        </p:txBody>
      </p:sp>
      <p:sp>
        <p:nvSpPr>
          <p:cNvPr id="246" name="Google Shape;246;p42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 use Amazon API Gateway to expose the Lambda function you built in the previous module as a RESTful API</a:t>
            </a:r>
            <a:endParaRPr/>
          </a:p>
        </p:txBody>
      </p:sp>
      <p:pic>
        <p:nvPicPr>
          <p:cNvPr id="247" name="Google Shape;247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6863" y="1997150"/>
            <a:ext cx="5410274" cy="298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43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Create a New REST API</a:t>
            </a:r>
            <a:endParaRPr/>
          </a:p>
        </p:txBody>
      </p:sp>
      <p:pic>
        <p:nvPicPr>
          <p:cNvPr id="253" name="Google Shape;253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99625"/>
            <a:ext cx="8839200" cy="25913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4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Create a Cognito User Pools Authorizer</a:t>
            </a:r>
            <a:endParaRPr/>
          </a:p>
        </p:txBody>
      </p:sp>
      <p:pic>
        <p:nvPicPr>
          <p:cNvPr id="259" name="Google Shape;259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99625"/>
            <a:ext cx="8839199" cy="32040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Create a new resource and method</a:t>
            </a:r>
            <a:endParaRPr/>
          </a:p>
        </p:txBody>
      </p:sp>
      <p:pic>
        <p:nvPicPr>
          <p:cNvPr id="265" name="Google Shape;265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1825" y="1147225"/>
            <a:ext cx="7660342" cy="3691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Create a new resource and method</a:t>
            </a:r>
            <a:endParaRPr/>
          </a:p>
        </p:txBody>
      </p:sp>
      <p:pic>
        <p:nvPicPr>
          <p:cNvPr id="271" name="Google Shape;271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55500"/>
            <a:ext cx="8839200" cy="3311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47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Deploy Your API</a:t>
            </a:r>
            <a:endParaRPr/>
          </a:p>
        </p:txBody>
      </p:sp>
      <p:pic>
        <p:nvPicPr>
          <p:cNvPr id="277" name="Google Shape;277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088" y="1079025"/>
            <a:ext cx="8529815" cy="369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8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Update the Website Config</a:t>
            </a:r>
            <a:endParaRPr/>
          </a:p>
        </p:txBody>
      </p:sp>
      <p:pic>
        <p:nvPicPr>
          <p:cNvPr id="283" name="Google Shape;283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9850" y="1147225"/>
            <a:ext cx="6226750" cy="3691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9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Validate your implementation</a:t>
            </a:r>
            <a:endParaRPr/>
          </a:p>
        </p:txBody>
      </p:sp>
      <p:sp>
        <p:nvSpPr>
          <p:cNvPr id="289" name="Google Shape;289;p49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/ride.html</a:t>
            </a:r>
            <a:endParaRPr/>
          </a:p>
          <a:p>
            <a:pPr indent="45720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90" name="Google Shape;290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7650" y="1147225"/>
            <a:ext cx="6143803" cy="38398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50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Resource Cleanup</a:t>
            </a:r>
            <a:endParaRPr/>
          </a:p>
        </p:txBody>
      </p:sp>
      <p:sp>
        <p:nvSpPr>
          <p:cNvPr id="296" name="Google Shape;296;p50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 you will go through the steps to terminate all the resources you created throughout this tutorial</a:t>
            </a:r>
            <a:endParaRPr/>
          </a:p>
        </p:txBody>
      </p:sp>
      <p:pic>
        <p:nvPicPr>
          <p:cNvPr id="297" name="Google Shape;297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7513" y="2019645"/>
            <a:ext cx="5528974" cy="292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5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Delete your Amazon S3 bucket</a:t>
            </a:r>
            <a:endParaRPr/>
          </a:p>
        </p:txBody>
      </p:sp>
      <p:pic>
        <p:nvPicPr>
          <p:cNvPr id="303" name="Google Shape;303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99625"/>
            <a:ext cx="8839201" cy="25951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325" y="264825"/>
            <a:ext cx="8723348" cy="4500226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6"/>
          <p:cNvSpPr/>
          <p:nvPr/>
        </p:nvSpPr>
        <p:spPr>
          <a:xfrm>
            <a:off x="6165850" y="375025"/>
            <a:ext cx="2040600" cy="14781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6"/>
          <p:cNvSpPr/>
          <p:nvPr/>
        </p:nvSpPr>
        <p:spPr>
          <a:xfrm>
            <a:off x="3298025" y="264825"/>
            <a:ext cx="2305200" cy="290100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2" name="Google Shape;8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80702" y="390877"/>
            <a:ext cx="1939850" cy="264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52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Delete your Amazon Cognito user pool</a:t>
            </a:r>
            <a:endParaRPr/>
          </a:p>
        </p:txBody>
      </p:sp>
      <p:pic>
        <p:nvPicPr>
          <p:cNvPr id="309" name="Google Shape;309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99625"/>
            <a:ext cx="8839199" cy="30921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53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Delete your serverless backend</a:t>
            </a:r>
            <a:endParaRPr/>
          </a:p>
        </p:txBody>
      </p:sp>
      <p:pic>
        <p:nvPicPr>
          <p:cNvPr id="315" name="Google Shape;315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99625"/>
            <a:ext cx="8839202" cy="2692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5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Delete your serverless backend</a:t>
            </a:r>
            <a:endParaRPr/>
          </a:p>
        </p:txBody>
      </p:sp>
      <p:pic>
        <p:nvPicPr>
          <p:cNvPr id="321" name="Google Shape;321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99625"/>
            <a:ext cx="8839200" cy="31736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5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Delete your serverless backend</a:t>
            </a:r>
            <a:endParaRPr/>
          </a:p>
        </p:txBody>
      </p:sp>
      <p:pic>
        <p:nvPicPr>
          <p:cNvPr id="327" name="Google Shape;327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99625"/>
            <a:ext cx="8839203" cy="31540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5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Delete your REST API</a:t>
            </a:r>
            <a:endParaRPr/>
          </a:p>
        </p:txBody>
      </p:sp>
      <p:pic>
        <p:nvPicPr>
          <p:cNvPr id="333" name="Google Shape;333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99625"/>
            <a:ext cx="8839202" cy="18932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7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Delete your CloudWatch Log</a:t>
            </a:r>
            <a:endParaRPr/>
          </a:p>
        </p:txBody>
      </p:sp>
      <p:pic>
        <p:nvPicPr>
          <p:cNvPr id="339" name="Google Shape;339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99625"/>
            <a:ext cx="8839203" cy="29963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58"/>
          <p:cNvSpPr txBox="1"/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More Architecture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9"/>
          <p:cNvSpPr txBox="1"/>
          <p:nvPr>
            <p:ph idx="1" type="body"/>
          </p:nvPr>
        </p:nvSpPr>
        <p:spPr>
          <a:xfrm>
            <a:off x="311700" y="3428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https://aws.amazon.com/lambda/resources/reference-architectures/</a:t>
            </a:r>
            <a:endParaRPr/>
          </a:p>
        </p:txBody>
      </p:sp>
      <p:pic>
        <p:nvPicPr>
          <p:cNvPr id="350" name="Google Shape;350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8125" y="787250"/>
            <a:ext cx="8156822" cy="4106726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59"/>
          <p:cNvSpPr/>
          <p:nvPr/>
        </p:nvSpPr>
        <p:spPr>
          <a:xfrm>
            <a:off x="915500" y="2680325"/>
            <a:ext cx="1577400" cy="12684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6" name="Google Shape;356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450200"/>
            <a:ext cx="8839202" cy="40819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1" name="Google Shape;361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1250" y="152400"/>
            <a:ext cx="5841504" cy="4838701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p61"/>
          <p:cNvSpPr/>
          <p:nvPr/>
        </p:nvSpPr>
        <p:spPr>
          <a:xfrm>
            <a:off x="1831000" y="3353175"/>
            <a:ext cx="981600" cy="4632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325" y="264825"/>
            <a:ext cx="8723348" cy="4500226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7"/>
          <p:cNvSpPr/>
          <p:nvPr/>
        </p:nvSpPr>
        <p:spPr>
          <a:xfrm>
            <a:off x="6221000" y="1832700"/>
            <a:ext cx="2040600" cy="14781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7"/>
          <p:cNvSpPr/>
          <p:nvPr/>
        </p:nvSpPr>
        <p:spPr>
          <a:xfrm>
            <a:off x="3298025" y="264825"/>
            <a:ext cx="2305200" cy="290100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0" name="Google Shape;90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30325" y="431500"/>
            <a:ext cx="2040600" cy="25676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325" y="264825"/>
            <a:ext cx="8723348" cy="4500226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8"/>
          <p:cNvSpPr/>
          <p:nvPr/>
        </p:nvSpPr>
        <p:spPr>
          <a:xfrm>
            <a:off x="4754000" y="2935700"/>
            <a:ext cx="1654500" cy="16086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8"/>
          <p:cNvSpPr/>
          <p:nvPr/>
        </p:nvSpPr>
        <p:spPr>
          <a:xfrm>
            <a:off x="1820025" y="1643288"/>
            <a:ext cx="2305200" cy="290100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8" name="Google Shape;9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16100" y="1714400"/>
            <a:ext cx="2113025" cy="2637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325" y="264825"/>
            <a:ext cx="8723348" cy="4500226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9"/>
          <p:cNvSpPr/>
          <p:nvPr/>
        </p:nvSpPr>
        <p:spPr>
          <a:xfrm>
            <a:off x="3198750" y="3012900"/>
            <a:ext cx="1654500" cy="16086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9"/>
          <p:cNvSpPr/>
          <p:nvPr/>
        </p:nvSpPr>
        <p:spPr>
          <a:xfrm>
            <a:off x="5454450" y="1720488"/>
            <a:ext cx="2305200" cy="290100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6" name="Google Shape;106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61050" y="1789838"/>
            <a:ext cx="1892000" cy="2762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0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Static Web Hosting</a:t>
            </a:r>
            <a:endParaRPr/>
          </a:p>
        </p:txBody>
      </p:sp>
      <p:sp>
        <p:nvSpPr>
          <p:cNvPr id="112" name="Google Shape;112;p20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configure Amazon Simple Storage Service (S3) to host the static resources for your web application.</a:t>
            </a:r>
            <a:endParaRPr/>
          </a:p>
        </p:txBody>
      </p:sp>
      <p:pic>
        <p:nvPicPr>
          <p:cNvPr id="113" name="Google Shape;11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4300" y="1968850"/>
            <a:ext cx="5355400" cy="297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Static Web Hosting</a:t>
            </a:r>
            <a:endParaRPr/>
          </a:p>
        </p:txBody>
      </p:sp>
      <p:sp>
        <p:nvSpPr>
          <p:cNvPr id="119" name="Google Shape;119;p21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skip</a:t>
            </a:r>
            <a:endParaRPr/>
          </a:p>
          <a:p>
            <a:pPr indent="45720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https://console.aws.amazon.com/cloudformation/home?region=us-east-1#/stacks/new?stackName=wildrydes-webapp-1&amp;templateURL=https://s3.amazonaws.com/wildrydes-us-east-1/WebApplication/1_StaticWebHosting/webapp-static-hosting.yaml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607D8B"/>
      </a:accent3>
      <a:accent4>
        <a:srgbClr val="78909C"/>
      </a:accent4>
      <a:accent5>
        <a:srgbClr val="57BB8A"/>
      </a:accent5>
      <a:accent6>
        <a:srgbClr val="DCE755"/>
      </a:accent6>
      <a:hlink>
        <a:srgbClr val="57BB8A"/>
      </a:hlink>
      <a:folHlink>
        <a:srgbClr val="57BB8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